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  <p:sldMasterId id="2147483729" r:id="rId2"/>
  </p:sldMasterIdLst>
  <p:notesMasterIdLst>
    <p:notesMasterId r:id="rId45"/>
  </p:notesMasterIdLst>
  <p:handoutMasterIdLst>
    <p:handoutMasterId r:id="rId46"/>
  </p:handoutMasterIdLst>
  <p:sldIdLst>
    <p:sldId id="831" r:id="rId3"/>
    <p:sldId id="827" r:id="rId4"/>
    <p:sldId id="432" r:id="rId5"/>
    <p:sldId id="828" r:id="rId6"/>
    <p:sldId id="829" r:id="rId7"/>
    <p:sldId id="830" r:id="rId8"/>
    <p:sldId id="832" r:id="rId9"/>
    <p:sldId id="883" r:id="rId10"/>
    <p:sldId id="836" r:id="rId11"/>
    <p:sldId id="837" r:id="rId12"/>
    <p:sldId id="838" r:id="rId13"/>
    <p:sldId id="839" r:id="rId14"/>
    <p:sldId id="840" r:id="rId15"/>
    <p:sldId id="841" r:id="rId16"/>
    <p:sldId id="881" r:id="rId17"/>
    <p:sldId id="842" r:id="rId18"/>
    <p:sldId id="851" r:id="rId19"/>
    <p:sldId id="852" r:id="rId20"/>
    <p:sldId id="843" r:id="rId21"/>
    <p:sldId id="850" r:id="rId22"/>
    <p:sldId id="844" r:id="rId23"/>
    <p:sldId id="845" r:id="rId24"/>
    <p:sldId id="846" r:id="rId25"/>
    <p:sldId id="848" r:id="rId26"/>
    <p:sldId id="853" r:id="rId27"/>
    <p:sldId id="854" r:id="rId28"/>
    <p:sldId id="857" r:id="rId29"/>
    <p:sldId id="882" r:id="rId30"/>
    <p:sldId id="859" r:id="rId31"/>
    <p:sldId id="860" r:id="rId32"/>
    <p:sldId id="861" r:id="rId33"/>
    <p:sldId id="862" r:id="rId34"/>
    <p:sldId id="863" r:id="rId35"/>
    <p:sldId id="864" r:id="rId36"/>
    <p:sldId id="865" r:id="rId37"/>
    <p:sldId id="866" r:id="rId38"/>
    <p:sldId id="867" r:id="rId39"/>
    <p:sldId id="868" r:id="rId40"/>
    <p:sldId id="869" r:id="rId41"/>
    <p:sldId id="870" r:id="rId42"/>
    <p:sldId id="871" r:id="rId43"/>
    <p:sldId id="872" r:id="rId44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E83F3"/>
    <a:srgbClr val="A50021"/>
    <a:srgbClr val="CC0000"/>
    <a:srgbClr val="0000CC"/>
    <a:srgbClr val="A4001D"/>
    <a:srgbClr val="000099"/>
    <a:srgbClr val="A40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5986" autoAdjust="0"/>
  </p:normalViewPr>
  <p:slideViewPr>
    <p:cSldViewPr>
      <p:cViewPr varScale="1">
        <p:scale>
          <a:sx n="146" d="100"/>
          <a:sy n="146" d="100"/>
        </p:scale>
        <p:origin x="17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6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比如，</a:t>
            </a:r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4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a</a:t>
            </a:r>
            <a:r>
              <a:rPr kumimoji="1" lang="en-US" altLang="zh-CN" sz="1200" kern="1200" baseline="300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[</a:t>
            </a:r>
            <a:r>
              <a:rPr kumimoji="1" lang="en-US" altLang="zh-CN" sz="1200" i="1" kern="1200" baseline="300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i</a:t>
            </a:r>
            <a:r>
              <a:rPr kumimoji="1" lang="en-US" altLang="zh-CN" sz="1200" kern="1200" baseline="300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]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refers to the activation value from a layer </a:t>
            </a:r>
            <a:r>
              <a:rPr kumimoji="1" lang="en-US" altLang="zh-CN" sz="1200" i="1" kern="12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i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, which is the result of applying 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g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to 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z</a:t>
            </a:r>
            <a:r>
              <a:rPr kumimoji="1" lang="en-US" altLang="zh-CN" sz="1200" kern="1200" baseline="300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[</a:t>
            </a:r>
            <a:r>
              <a:rPr kumimoji="1" lang="en-US" altLang="zh-CN" sz="1200" i="1" kern="1200" baseline="30000" dirty="0" err="1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i</a:t>
            </a:r>
            <a:r>
              <a:rPr kumimoji="1" lang="en-US" altLang="zh-CN" sz="1200" kern="1200" baseline="300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]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,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a=g(z), the weighted sum of the inputs to that layer. Zi=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V</a:t>
            </a:r>
            <a:r>
              <a:rPr kumimoji="1" lang="zh-CN" altLang="en-US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*</a:t>
            </a:r>
            <a:r>
              <a:rPr kumimoji="1" lang="en-US" altLang="zh-CN" sz="1200" i="1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hi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1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69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This technique is called </a:t>
            </a:r>
            <a:r>
              <a:rPr kumimoji="1" lang="en-US" altLang="zh-CN" sz="1200" b="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autoregressive generation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since the word generated at each time step is conditioned on the word selected by the network from the previous step. </a:t>
            </a:r>
            <a:endParaRPr lang="en-US" altLang="zh-CN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1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503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412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06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7FEE-6B48-4643-BCFB-F13B0E13E1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7263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  <a:lvl2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2pPr>
            <a:lvl3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3pPr>
            <a:lvl4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4pPr>
            <a:lvl5pPr>
              <a:defRPr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98967" y="28575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505200" y="1581150"/>
            <a:ext cx="4876800" cy="1371600"/>
          </a:xfrm>
        </p:spPr>
        <p:txBody>
          <a:bodyPr/>
          <a:lstStyle/>
          <a:p>
            <a:r>
              <a:rPr lang="en-US" dirty="0"/>
              <a:t>Sequence Processing with Recurrent Networks</a:t>
            </a:r>
          </a:p>
        </p:txBody>
      </p:sp>
    </p:spTree>
    <p:extLst>
      <p:ext uri="{BB962C8B-B14F-4D97-AF65-F5344CB8AC3E}">
        <p14:creationId xmlns:p14="http://schemas.microsoft.com/office/powerpoint/2010/main" val="146451572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1276350"/>
            <a:ext cx="5257800" cy="2590800"/>
          </a:xfrm>
        </p:spPr>
        <p:txBody>
          <a:bodyPr/>
          <a:lstStyle/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b="1" dirty="0">
                <a:solidFill>
                  <a:schemeClr val="tx2"/>
                </a:solidFill>
              </a:rPr>
              <a:t>Recurrent 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Neural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88279063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76" y="131118"/>
            <a:ext cx="84582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Recurrent Neural Language Models</a:t>
            </a:r>
          </a:p>
        </p:txBody>
      </p:sp>
      <p:sp>
        <p:nvSpPr>
          <p:cNvPr id="13" name="矩形 12"/>
          <p:cNvSpPr/>
          <p:nvPr/>
        </p:nvSpPr>
        <p:spPr>
          <a:xfrm>
            <a:off x="841189" y="1335852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Recall the Language Modeling task: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143000" y="1962150"/>
                <a:ext cx="8001000" cy="1417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+mn-lt"/>
                  </a:rPr>
                  <a:t>Input: sequence of words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+mn-lt"/>
                  </a:rPr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200" dirty="0">
                  <a:latin typeface="+mn-lt"/>
                </a:endParaRPr>
              </a:p>
              <a:p>
                <a:pPr marL="342900" indent="-342900">
                  <a:spcAft>
                    <a:spcPts val="6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+mn-lt"/>
                  </a:rPr>
                  <a:t>Output: probability distribution of the next word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200" dirty="0"/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62150"/>
                <a:ext cx="8001000" cy="1417119"/>
              </a:xfrm>
              <a:prstGeom prst="rect">
                <a:avLst/>
              </a:prstGeom>
              <a:blipFill>
                <a:blip r:embed="rId2"/>
                <a:stretch>
                  <a:fillRect l="-952" t="-1786"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61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76" y="131118"/>
            <a:ext cx="84582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Recurrent Neural Language Models</a:t>
            </a:r>
          </a:p>
        </p:txBody>
      </p:sp>
      <p:sp>
        <p:nvSpPr>
          <p:cNvPr id="5" name="矩形 4"/>
          <p:cNvSpPr/>
          <p:nvPr/>
        </p:nvSpPr>
        <p:spPr>
          <a:xfrm>
            <a:off x="762000" y="1276350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Previous approach</a:t>
            </a:r>
          </a:p>
        </p:txBody>
      </p:sp>
      <p:sp>
        <p:nvSpPr>
          <p:cNvPr id="7" name="矩形 6"/>
          <p:cNvSpPr/>
          <p:nvPr/>
        </p:nvSpPr>
        <p:spPr>
          <a:xfrm>
            <a:off x="1001058" y="1738015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i="1" dirty="0">
                <a:latin typeface="+mn-lt"/>
              </a:rPr>
              <a:t>N-gram, sliding-window neural networks</a:t>
            </a:r>
          </a:p>
        </p:txBody>
      </p:sp>
      <p:sp>
        <p:nvSpPr>
          <p:cNvPr id="8" name="矩形 7"/>
          <p:cNvSpPr/>
          <p:nvPr/>
        </p:nvSpPr>
        <p:spPr>
          <a:xfrm>
            <a:off x="762000" y="2419350"/>
            <a:ext cx="762000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+mn-lt"/>
              </a:rPr>
              <a:t>Problem:</a:t>
            </a:r>
            <a:r>
              <a:rPr lang="en-US" altLang="zh-CN" dirty="0">
                <a:latin typeface="+mn-lt"/>
              </a:rPr>
              <a:t> constrained by the </a:t>
            </a:r>
            <a:r>
              <a:rPr lang="en-US" altLang="zh-CN" dirty="0">
                <a:solidFill>
                  <a:srgbClr val="0070C0"/>
                </a:solidFill>
                <a:latin typeface="+mn-lt"/>
              </a:rPr>
              <a:t>Markov </a:t>
            </a:r>
            <a:r>
              <a:rPr lang="en-US" altLang="zh-CN" dirty="0">
                <a:latin typeface="+mn-lt"/>
              </a:rPr>
              <a:t>assumption </a:t>
            </a:r>
            <a:r>
              <a:rPr lang="en-US" altLang="zh-CN" i="1" dirty="0">
                <a:latin typeface="+mn-lt"/>
              </a:rPr>
              <a:t>(anything outside the preceding context of size N has no bearing on the computation. )</a:t>
            </a:r>
          </a:p>
          <a:p>
            <a:pPr marL="342900" indent="-342900">
              <a:spcAft>
                <a:spcPts val="18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zh-CN" dirty="0"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607588"/>
            <a:ext cx="4419600" cy="84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040116"/>
            <a:ext cx="3200400" cy="20639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76" y="131118"/>
            <a:ext cx="84582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Recurrent Neural Language Models</a:t>
            </a:r>
          </a:p>
        </p:txBody>
      </p:sp>
      <p:sp>
        <p:nvSpPr>
          <p:cNvPr id="5" name="矩形 4"/>
          <p:cNvSpPr/>
          <p:nvPr/>
        </p:nvSpPr>
        <p:spPr>
          <a:xfrm>
            <a:off x="762000" y="1097124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Recurrent Neural Language Models: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657666"/>
            <a:ext cx="4038600" cy="104518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62000" y="2702853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The probability of an entire sequence</a:t>
            </a:r>
          </a:p>
        </p:txBody>
      </p:sp>
    </p:spTree>
    <p:extLst>
      <p:ext uri="{BB962C8B-B14F-4D97-AF65-F5344CB8AC3E}">
        <p14:creationId xmlns:p14="http://schemas.microsoft.com/office/powerpoint/2010/main" val="266120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76" y="131118"/>
            <a:ext cx="84582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Recurrent Neural Language Models</a:t>
            </a:r>
          </a:p>
        </p:txBody>
      </p:sp>
      <p:sp>
        <p:nvSpPr>
          <p:cNvPr id="5" name="矩形 4"/>
          <p:cNvSpPr/>
          <p:nvPr/>
        </p:nvSpPr>
        <p:spPr>
          <a:xfrm>
            <a:off x="762000" y="1097124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Use </a:t>
            </a:r>
            <a:r>
              <a:rPr lang="en-US" altLang="zh-CN" dirty="0">
                <a:solidFill>
                  <a:srgbClr val="0070C0"/>
                </a:solidFill>
                <a:latin typeface="+mn-lt"/>
              </a:rPr>
              <a:t>cross-entropy</a:t>
            </a:r>
            <a:r>
              <a:rPr lang="en-US" altLang="zh-CN" dirty="0">
                <a:latin typeface="+mn-lt"/>
              </a:rPr>
              <a:t> as the loss function.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7" y="1790809"/>
            <a:ext cx="4188993" cy="1561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62000" y="3558192"/>
                <a:ext cx="76200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lt"/>
                  </a:rPr>
                  <a:t>The correct class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+mn-lt"/>
                  </a:rPr>
                  <a:t> is the word that actually comes next in the data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lt"/>
                  </a:rPr>
                  <a:t> is the probability assigned to that word.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558192"/>
                <a:ext cx="7620000" cy="830997"/>
              </a:xfrm>
              <a:prstGeom prst="rect">
                <a:avLst/>
              </a:prstGeom>
              <a:blipFill>
                <a:blip r:embed="rId3"/>
                <a:stretch>
                  <a:fillRect l="-1040" t="-5882" r="-1600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D36750B-112C-F94E-A248-8201E7DC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820" y="1947977"/>
            <a:ext cx="3955676" cy="1404714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E69DE4C-ED18-EA40-A802-5E79C2366665}"/>
              </a:ext>
            </a:extLst>
          </p:cNvPr>
          <p:cNvSpPr/>
          <p:nvPr/>
        </p:nvSpPr>
        <p:spPr bwMode="auto">
          <a:xfrm>
            <a:off x="4953000" y="2114550"/>
            <a:ext cx="3429000" cy="1238141"/>
          </a:xfrm>
          <a:prstGeom prst="rect">
            <a:avLst/>
          </a:prstGeom>
          <a:solidFill>
            <a:schemeClr val="accent2">
              <a:lumMod val="40000"/>
              <a:lumOff val="60000"/>
              <a:alpha val="49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9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504D7-ABF7-904E-AF3C-B3555E38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8150"/>
            <a:ext cx="74676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Training RNNs as language models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0645D4-54A8-5246-B700-D2693BFC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19150"/>
            <a:ext cx="8229600" cy="40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2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4075" r="9166" b="7036"/>
          <a:stretch/>
        </p:blipFill>
        <p:spPr>
          <a:xfrm>
            <a:off x="1447800" y="885108"/>
            <a:ext cx="6781800" cy="4238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95250"/>
            <a:ext cx="84582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Generation with Recurrent Neural Language Models</a:t>
            </a:r>
          </a:p>
        </p:txBody>
      </p:sp>
      <p:sp>
        <p:nvSpPr>
          <p:cNvPr id="7" name="矩形 6"/>
          <p:cNvSpPr/>
          <p:nvPr/>
        </p:nvSpPr>
        <p:spPr>
          <a:xfrm>
            <a:off x="762000" y="666750"/>
            <a:ext cx="579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3"/>
                </a:solidFill>
                <a:latin typeface="+mn-lt"/>
              </a:rPr>
              <a:t>autoregressive generation</a:t>
            </a:r>
          </a:p>
        </p:txBody>
      </p:sp>
    </p:spTree>
    <p:extLst>
      <p:ext uri="{BB962C8B-B14F-4D97-AF65-F5344CB8AC3E}">
        <p14:creationId xmlns:p14="http://schemas.microsoft.com/office/powerpoint/2010/main" val="352285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112" r="10833" b="2593"/>
          <a:stretch/>
        </p:blipFill>
        <p:spPr>
          <a:xfrm>
            <a:off x="1143000" y="285750"/>
            <a:ext cx="6858000" cy="46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30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1112" r="10833" b="2593"/>
          <a:stretch/>
        </p:blipFill>
        <p:spPr>
          <a:xfrm>
            <a:off x="1219200" y="285750"/>
            <a:ext cx="6858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9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3350"/>
            <a:ext cx="84582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Generation with Recurrent Neural Language Models</a:t>
            </a:r>
          </a:p>
        </p:txBody>
      </p:sp>
      <p:sp>
        <p:nvSpPr>
          <p:cNvPr id="7" name="矩形 6"/>
          <p:cNvSpPr/>
          <p:nvPr/>
        </p:nvSpPr>
        <p:spPr>
          <a:xfrm>
            <a:off x="914400" y="1200150"/>
            <a:ext cx="579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Assessing the quality of generated output: </a:t>
            </a:r>
            <a:r>
              <a:rPr lang="en-US" altLang="zh-CN" b="1" dirty="0">
                <a:solidFill>
                  <a:schemeClr val="accent3"/>
                </a:solidFill>
                <a:latin typeface="+mn-lt"/>
              </a:rPr>
              <a:t>perplexity</a:t>
            </a:r>
            <a:endParaRPr lang="zh-CN" altLang="en-US" b="1" dirty="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3" t="51481" r="22500" b="24815"/>
          <a:stretch/>
        </p:blipFill>
        <p:spPr>
          <a:xfrm>
            <a:off x="2133600" y="2190750"/>
            <a:ext cx="3810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7" y="438150"/>
            <a:ext cx="7467600" cy="742950"/>
          </a:xfrm>
        </p:spPr>
        <p:txBody>
          <a:bodyPr/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000" b="0" dirty="0"/>
              <a:t>Language: </a:t>
            </a:r>
            <a:r>
              <a:rPr lang="en-US" sz="3000" b="0" dirty="0">
                <a:solidFill>
                  <a:schemeClr val="accent3"/>
                </a:solidFill>
              </a:rPr>
              <a:t>temporal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352550"/>
            <a:ext cx="7315200" cy="1447800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i="1" dirty="0"/>
              <a:t>Flow of conversations, news feeds, and twitter streams</a:t>
            </a:r>
          </a:p>
          <a:p>
            <a:pPr>
              <a:buClr>
                <a:srgbClr val="0070C0"/>
              </a:buClr>
            </a:pPr>
            <a:r>
              <a:rPr lang="en-US" dirty="0"/>
              <a:t>Sequence that unfolds in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 txBox="1">
            <a:spLocks/>
          </p:cNvSpPr>
          <p:nvPr/>
        </p:nvSpPr>
        <p:spPr bwMode="auto">
          <a:xfrm>
            <a:off x="598967" y="2724150"/>
            <a:ext cx="8164033" cy="1504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800" b="0" kern="0" dirty="0"/>
              <a:t>However, feed</a:t>
            </a:r>
            <a:r>
              <a:rPr lang="en-US" altLang="zh-CN" sz="2800" b="0" kern="0" dirty="0"/>
              <a:t>-</a:t>
            </a:r>
            <a:r>
              <a:rPr lang="en-US" sz="2800" b="0" kern="0" dirty="0"/>
              <a:t>forward neural networks we have learned have </a:t>
            </a:r>
            <a:r>
              <a:rPr lang="en-US" sz="2800" b="0" kern="0" dirty="0">
                <a:solidFill>
                  <a:schemeClr val="accent3"/>
                </a:solidFill>
              </a:rPr>
              <a:t>simultaneous access </a:t>
            </a:r>
            <a:r>
              <a:rPr lang="en-US" sz="2800" b="0" kern="0" dirty="0"/>
              <a:t>to all aspects of their input</a:t>
            </a:r>
            <a:endParaRPr lang="en-US" sz="2800" b="0" kern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3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-371" r="6666" b="2594"/>
          <a:stretch/>
        </p:blipFill>
        <p:spPr>
          <a:xfrm>
            <a:off x="762000" y="209550"/>
            <a:ext cx="7467600" cy="47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64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1504950"/>
            <a:ext cx="5257800" cy="2590800"/>
          </a:xfrm>
        </p:spPr>
        <p:txBody>
          <a:bodyPr/>
          <a:lstStyle/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b="1" dirty="0">
                <a:solidFill>
                  <a:schemeClr val="tx2"/>
                </a:solidFill>
              </a:rPr>
              <a:t>Other Applications of RNNs </a:t>
            </a:r>
          </a:p>
        </p:txBody>
      </p:sp>
    </p:spTree>
    <p:extLst>
      <p:ext uri="{BB962C8B-B14F-4D97-AF65-F5344CB8AC3E}">
        <p14:creationId xmlns:p14="http://schemas.microsoft.com/office/powerpoint/2010/main" val="339127004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7037" r="8333" b="7037"/>
          <a:stretch/>
        </p:blipFill>
        <p:spPr>
          <a:xfrm>
            <a:off x="762000" y="742950"/>
            <a:ext cx="7587155" cy="4191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7" y="-95250"/>
            <a:ext cx="84582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Sequence Labeling with RNN</a:t>
            </a:r>
          </a:p>
        </p:txBody>
      </p:sp>
    </p:spTree>
    <p:extLst>
      <p:ext uri="{BB962C8B-B14F-4D97-AF65-F5344CB8AC3E}">
        <p14:creationId xmlns:p14="http://schemas.microsoft.com/office/powerpoint/2010/main" val="377643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414"/>
            <a:ext cx="84582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Sequence Labeling with RNN</a:t>
            </a:r>
          </a:p>
        </p:txBody>
      </p:sp>
      <p:sp>
        <p:nvSpPr>
          <p:cNvPr id="5" name="矩形 4"/>
          <p:cNvSpPr/>
          <p:nvPr/>
        </p:nvSpPr>
        <p:spPr>
          <a:xfrm>
            <a:off x="914400" y="971550"/>
            <a:ext cx="579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Example:</a:t>
            </a:r>
            <a:r>
              <a:rPr lang="zh-CN" altLang="en-US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3"/>
                </a:solidFill>
                <a:latin typeface="+mn-lt"/>
              </a:rPr>
              <a:t>named entity recognition (NER)</a:t>
            </a:r>
          </a:p>
        </p:txBody>
      </p:sp>
      <p:sp>
        <p:nvSpPr>
          <p:cNvPr id="7" name="矩形 6"/>
          <p:cNvSpPr/>
          <p:nvPr/>
        </p:nvSpPr>
        <p:spPr>
          <a:xfrm>
            <a:off x="1143000" y="1581150"/>
            <a:ext cx="6934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 the problem of ﬁnding all the spans in a text that correspond to names of people, places or organizations</a:t>
            </a:r>
            <a:endParaRPr lang="en-US" altLang="zh-CN" sz="2200" b="1" dirty="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5" t="50946" r="14166" b="35186"/>
          <a:stretch/>
        </p:blipFill>
        <p:spPr>
          <a:xfrm>
            <a:off x="2019300" y="2410090"/>
            <a:ext cx="5562600" cy="5944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35318" y="3710285"/>
            <a:ext cx="579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Other application of sequence labeling:</a:t>
            </a:r>
            <a:endParaRPr lang="en-US" altLang="zh-CN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5294" y="4171950"/>
            <a:ext cx="6934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 </a:t>
            </a:r>
            <a:r>
              <a:rPr lang="en-US" altLang="zh-CN" sz="2200" b="1" dirty="0">
                <a:solidFill>
                  <a:schemeClr val="accent3"/>
                </a:solidFill>
                <a:latin typeface="+mn-lt"/>
              </a:rPr>
              <a:t>Structure prediction </a:t>
            </a:r>
            <a:r>
              <a:rPr lang="en-US" altLang="zh-CN" sz="2200" dirty="0">
                <a:latin typeface="+mn-lt"/>
              </a:rPr>
              <a:t>(e.g.: parse tree)</a:t>
            </a:r>
            <a:endParaRPr lang="en-US" altLang="zh-CN" sz="22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43000" y="3138202"/>
            <a:ext cx="7315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 To obtain an optimal sequence of tags:</a:t>
            </a:r>
            <a:r>
              <a:rPr lang="en-US" altLang="zh-CN" sz="22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zh-CN" sz="2200" dirty="0">
                <a:latin typeface="+mn-lt"/>
              </a:rPr>
              <a:t>adding a </a:t>
            </a:r>
            <a:r>
              <a:rPr lang="en-US" altLang="zh-CN" sz="2200" b="1" dirty="0">
                <a:solidFill>
                  <a:schemeClr val="accent3"/>
                </a:solidFill>
                <a:latin typeface="+mn-lt"/>
              </a:rPr>
              <a:t>CRF layer</a:t>
            </a:r>
            <a:endParaRPr lang="en-US" altLang="zh-CN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476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7417709-0BE8-6B4B-82E9-3A1CE11B81A9}"/>
              </a:ext>
            </a:extLst>
          </p:cNvPr>
          <p:cNvSpPr txBox="1"/>
          <p:nvPr/>
        </p:nvSpPr>
        <p:spPr>
          <a:xfrm>
            <a:off x="645564" y="209550"/>
            <a:ext cx="78528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E83F3"/>
                </a:solidFill>
                <a:latin typeface="+mj-lt"/>
                <a:ea typeface="ＭＳ Ｐゴシック" pitchFamily="-65" charset="-128"/>
              </a:rPr>
              <a:t>Sequence classification using a simple RNN combined with a feedforward network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DED131-18FE-6C43-AC56-4B3EEF6C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90897"/>
            <a:ext cx="5984548" cy="36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59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1123950"/>
            <a:ext cx="5562600" cy="2590800"/>
          </a:xfrm>
        </p:spPr>
        <p:txBody>
          <a:bodyPr/>
          <a:lstStyle/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b="1" dirty="0">
                <a:solidFill>
                  <a:schemeClr val="tx2"/>
                </a:solidFill>
              </a:rPr>
              <a:t>Deep Networks: 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Stacked and Bidirectional RNNs</a:t>
            </a:r>
          </a:p>
        </p:txBody>
      </p:sp>
    </p:spTree>
    <p:extLst>
      <p:ext uri="{BB962C8B-B14F-4D97-AF65-F5344CB8AC3E}">
        <p14:creationId xmlns:p14="http://schemas.microsoft.com/office/powerpoint/2010/main" val="397438165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111" r="3333" b="7037"/>
          <a:stretch/>
        </p:blipFill>
        <p:spPr>
          <a:xfrm>
            <a:off x="3012141" y="1123950"/>
            <a:ext cx="6049298" cy="3505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101024"/>
            <a:ext cx="84582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Stacked RNNs</a:t>
            </a:r>
          </a:p>
        </p:txBody>
      </p:sp>
      <p:sp>
        <p:nvSpPr>
          <p:cNvPr id="11" name="矩形 10"/>
          <p:cNvSpPr/>
          <p:nvPr/>
        </p:nvSpPr>
        <p:spPr>
          <a:xfrm>
            <a:off x="76200" y="741277"/>
            <a:ext cx="81489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The output of a lower level serves as the input to higher levels</a:t>
            </a:r>
            <a:endParaRPr lang="en-US" altLang="zh-CN" sz="22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200" y="1271515"/>
            <a:ext cx="29359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Often </a:t>
            </a:r>
            <a:r>
              <a:rPr lang="en-US" altLang="zh-CN" sz="2200" dirty="0">
                <a:solidFill>
                  <a:schemeClr val="accent3"/>
                </a:solidFill>
                <a:latin typeface="+mn-lt"/>
              </a:rPr>
              <a:t>outperform </a:t>
            </a:r>
            <a:r>
              <a:rPr lang="en-US" altLang="zh-CN" sz="2200" dirty="0">
                <a:latin typeface="+mn-lt"/>
              </a:rPr>
              <a:t>single-layer network</a:t>
            </a:r>
          </a:p>
        </p:txBody>
      </p:sp>
      <p:sp>
        <p:nvSpPr>
          <p:cNvPr id="13" name="矩形 12"/>
          <p:cNvSpPr/>
          <p:nvPr/>
        </p:nvSpPr>
        <p:spPr>
          <a:xfrm>
            <a:off x="228600" y="2040956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lt"/>
              </a:rPr>
              <a:t>The network is allowed to compute </a:t>
            </a:r>
            <a:r>
              <a:rPr lang="en-US" altLang="zh-CN" sz="1800" dirty="0">
                <a:solidFill>
                  <a:schemeClr val="accent3"/>
                </a:solidFill>
                <a:latin typeface="+mn-lt"/>
              </a:rPr>
              <a:t>more complex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577216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6CDE66A-4943-174D-B970-A690A1A9C046}"/>
              </a:ext>
            </a:extLst>
          </p:cNvPr>
          <p:cNvSpPr/>
          <p:nvPr/>
        </p:nvSpPr>
        <p:spPr bwMode="auto">
          <a:xfrm>
            <a:off x="1295400" y="4705350"/>
            <a:ext cx="4572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38D3C6-5653-2246-92B3-992CDF0DB353}"/>
              </a:ext>
            </a:extLst>
          </p:cNvPr>
          <p:cNvSpPr txBox="1"/>
          <p:nvPr/>
        </p:nvSpPr>
        <p:spPr>
          <a:xfrm>
            <a:off x="685800" y="28468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E83F3"/>
                </a:solidFill>
                <a:latin typeface="+mj-lt"/>
                <a:ea typeface="ＭＳ Ｐゴシック" pitchFamily="-65" charset="-128"/>
              </a:rPr>
              <a:t>A bidirectional RNN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FB5630-E4AE-4046-B57B-989EB87E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2709"/>
            <a:ext cx="7924800" cy="415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71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97839-E9CB-644B-920A-00C0D273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3350"/>
            <a:ext cx="7467600" cy="742950"/>
          </a:xfrm>
        </p:spPr>
        <p:txBody>
          <a:bodyPr/>
          <a:lstStyle/>
          <a:p>
            <a:r>
              <a:rPr lang="en-US" altLang="zh-CN" sz="2800" dirty="0">
                <a:solidFill>
                  <a:srgbClr val="3E83F3"/>
                </a:solidFill>
              </a:rPr>
              <a:t>A bidirectional RNN for sequence classification </a:t>
            </a:r>
            <a:endParaRPr lang="zh-CN" altLang="en-US" sz="2800" dirty="0">
              <a:solidFill>
                <a:srgbClr val="3E83F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E6F066-1BB5-9A48-98E6-892C08C7A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01403"/>
            <a:ext cx="6438013" cy="43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93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1000" y="209550"/>
            <a:ext cx="31715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>
                <a:solidFill>
                  <a:srgbClr val="3E83F3"/>
                </a:solidFill>
                <a:latin typeface="+mj-lt"/>
              </a:rPr>
              <a:t>Bidirectional RNNs</a:t>
            </a:r>
          </a:p>
        </p:txBody>
      </p:sp>
      <p:sp>
        <p:nvSpPr>
          <p:cNvPr id="4" name="矩形 3"/>
          <p:cNvSpPr/>
          <p:nvPr/>
        </p:nvSpPr>
        <p:spPr>
          <a:xfrm>
            <a:off x="762000" y="985966"/>
            <a:ext cx="815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</a:rPr>
              <a:t>Note: bidirectional RNNs are only applicable if you have access to the </a:t>
            </a:r>
            <a:r>
              <a:rPr lang="zh-CN" altLang="en-US" dirty="0">
                <a:solidFill>
                  <a:schemeClr val="accent3"/>
                </a:solidFill>
                <a:latin typeface="+mn-lt"/>
              </a:rPr>
              <a:t>entire input sequence</a:t>
            </a:r>
            <a:r>
              <a:rPr lang="zh-CN" altLang="en-US" dirty="0">
                <a:latin typeface="+mn-lt"/>
              </a:rPr>
              <a:t>.</a:t>
            </a:r>
          </a:p>
        </p:txBody>
      </p:sp>
      <p:sp>
        <p:nvSpPr>
          <p:cNvPr id="5" name="矩形 4"/>
          <p:cNvSpPr/>
          <p:nvPr/>
        </p:nvSpPr>
        <p:spPr>
          <a:xfrm>
            <a:off x="1143000" y="1815842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</a:rPr>
              <a:t>They are </a:t>
            </a:r>
            <a:r>
              <a:rPr lang="zh-CN" altLang="en-US" b="1" dirty="0">
                <a:latin typeface="+mn-lt"/>
              </a:rPr>
              <a:t>not</a:t>
            </a:r>
            <a:r>
              <a:rPr lang="zh-CN" altLang="en-US" dirty="0">
                <a:latin typeface="+mn-lt"/>
              </a:rPr>
              <a:t> applicable to Language Modeling, because in LM you </a:t>
            </a:r>
            <a:r>
              <a:rPr lang="zh-CN" altLang="en-US" i="1" dirty="0">
                <a:latin typeface="+mn-lt"/>
              </a:rPr>
              <a:t>only </a:t>
            </a:r>
            <a:r>
              <a:rPr lang="zh-CN" altLang="en-US" dirty="0">
                <a:latin typeface="+mn-lt"/>
              </a:rPr>
              <a:t>have left context available.</a:t>
            </a:r>
          </a:p>
        </p:txBody>
      </p:sp>
      <p:sp>
        <p:nvSpPr>
          <p:cNvPr id="6" name="矩形 5"/>
          <p:cNvSpPr/>
          <p:nvPr/>
        </p:nvSpPr>
        <p:spPr>
          <a:xfrm>
            <a:off x="762000" y="2876550"/>
            <a:ext cx="8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</a:rPr>
              <a:t>If you do have entire input sequence (e.g. any kind of encoding), </a:t>
            </a:r>
            <a:r>
              <a:rPr lang="zh-CN" altLang="en-US" dirty="0">
                <a:solidFill>
                  <a:schemeClr val="accent3"/>
                </a:solidFill>
                <a:latin typeface="+mn-lt"/>
              </a:rPr>
              <a:t>bidirectionality is powerful </a:t>
            </a:r>
            <a:r>
              <a:rPr lang="zh-CN" altLang="en-US" dirty="0">
                <a:latin typeface="+mn-lt"/>
              </a:rPr>
              <a:t>(you should use it by default).</a:t>
            </a:r>
          </a:p>
        </p:txBody>
      </p:sp>
    </p:spTree>
    <p:extLst>
      <p:ext uri="{BB962C8B-B14F-4D97-AF65-F5344CB8AC3E}">
        <p14:creationId xmlns:p14="http://schemas.microsoft.com/office/powerpoint/2010/main" val="192436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441703"/>
            <a:ext cx="7467600" cy="742950"/>
          </a:xfrm>
        </p:spPr>
        <p:txBody>
          <a:bodyPr/>
          <a:lstStyle/>
          <a:p>
            <a:r>
              <a:rPr lang="en-US" sz="2800" dirty="0">
                <a:solidFill>
                  <a:srgbClr val="3E83F3"/>
                </a:solidFill>
              </a:rPr>
              <a:t>Problems</a:t>
            </a:r>
            <a:r>
              <a:rPr lang="en-US" sz="2800" b="0" dirty="0">
                <a:solidFill>
                  <a:srgbClr val="3E83F3"/>
                </a:solidFill>
              </a:rPr>
              <a:t> </a:t>
            </a:r>
            <a:r>
              <a:rPr lang="en-US" sz="2800" dirty="0">
                <a:solidFill>
                  <a:srgbClr val="3E83F3"/>
                </a:solidFill>
              </a:rPr>
              <a:t>of the feedforward neural language model in Chapter 7</a:t>
            </a:r>
            <a:endParaRPr lang="en-US" sz="2800" b="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52550"/>
            <a:ext cx="4267200" cy="2514600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dirty="0"/>
              <a:t>Information is</a:t>
            </a:r>
            <a:r>
              <a:rPr lang="en-US" dirty="0">
                <a:solidFill>
                  <a:srgbClr val="00B050"/>
                </a:solidFill>
              </a:rPr>
              <a:t> limited </a:t>
            </a:r>
            <a:r>
              <a:rPr lang="en-US" dirty="0"/>
              <a:t>in fixed window </a:t>
            </a:r>
          </a:p>
          <a:p>
            <a:pPr>
              <a:buClr>
                <a:srgbClr val="0070C0"/>
              </a:buClr>
            </a:pPr>
            <a:endParaRPr lang="en-US" dirty="0"/>
          </a:p>
          <a:p>
            <a:pPr marL="0" indent="0">
              <a:buClr>
                <a:srgbClr val="0070C0"/>
              </a:buClr>
              <a:buNone/>
            </a:pP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81000" y="219075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lt"/>
              </a:rPr>
              <a:t>Next word is to predict only given “</a:t>
            </a:r>
            <a:r>
              <a:rPr lang="en-US" altLang="zh-CN" sz="1800" i="1" dirty="0">
                <a:latin typeface="+mn-lt"/>
              </a:rPr>
              <a:t>for</a:t>
            </a:r>
            <a:r>
              <a:rPr lang="zh-CN" altLang="en-US" sz="1800" i="1" dirty="0">
                <a:latin typeface="+mn-lt"/>
              </a:rPr>
              <a:t> </a:t>
            </a:r>
            <a:r>
              <a:rPr lang="en-US" altLang="zh-CN" sz="1800" i="1" dirty="0">
                <a:latin typeface="+mn-lt"/>
              </a:rPr>
              <a:t>all</a:t>
            </a:r>
            <a:r>
              <a:rPr lang="zh-CN" altLang="en-US" sz="1800" i="1" dirty="0">
                <a:latin typeface="+mn-lt"/>
              </a:rPr>
              <a:t> </a:t>
            </a:r>
            <a:r>
              <a:rPr lang="en-US" altLang="zh-CN" sz="1800" i="1" dirty="0">
                <a:latin typeface="+mn-lt"/>
              </a:rPr>
              <a:t>the”</a:t>
            </a:r>
            <a:endParaRPr lang="zh-CN" altLang="en-US" sz="1800" i="1" dirty="0">
              <a:latin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1000" y="414694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sz="1800" i="1" dirty="0">
                <a:latin typeface="+mn-lt"/>
              </a:rPr>
              <a:t>If</a:t>
            </a:r>
            <a:r>
              <a:rPr lang="zh-CN" altLang="en-US" sz="1800" i="1" dirty="0">
                <a:latin typeface="+mn-lt"/>
              </a:rPr>
              <a:t> </a:t>
            </a:r>
            <a:r>
              <a:rPr lang="en-US" altLang="zh-CN" sz="1800" i="1" dirty="0">
                <a:latin typeface="+mn-lt"/>
              </a:rPr>
              <a:t>“all</a:t>
            </a:r>
            <a:r>
              <a:rPr lang="zh-CN" altLang="en-US" sz="1800" i="1" dirty="0">
                <a:latin typeface="+mn-lt"/>
              </a:rPr>
              <a:t> </a:t>
            </a:r>
            <a:r>
              <a:rPr lang="en-US" altLang="zh-CN" sz="1800" i="1" dirty="0">
                <a:latin typeface="+mn-lt"/>
              </a:rPr>
              <a:t>the” </a:t>
            </a:r>
            <a:r>
              <a:rPr lang="en-US" altLang="zh-CN" sz="1800" dirty="0">
                <a:latin typeface="+mn-lt"/>
              </a:rPr>
              <a:t>appears in two separate windows, the network will learn two separate patterns for what should be a constituent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 txBox="1">
            <a:spLocks/>
          </p:cNvSpPr>
          <p:nvPr/>
        </p:nvSpPr>
        <p:spPr bwMode="auto">
          <a:xfrm>
            <a:off x="191865" y="2513915"/>
            <a:ext cx="4267200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Clr>
                <a:srgbClr val="0070C0"/>
              </a:buClr>
              <a:buFont typeface="Times" charset="0"/>
              <a:buNone/>
            </a:pPr>
            <a:endParaRPr lang="en-US" kern="0" dirty="0"/>
          </a:p>
          <a:p>
            <a:pPr>
              <a:buClr>
                <a:srgbClr val="0070C0"/>
              </a:buClr>
            </a:pPr>
            <a:r>
              <a:rPr lang="en-US" kern="0" dirty="0"/>
              <a:t>Difﬁcult to learn systematic patterns arising from phenomena like constituency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385C2D29-6746-1F49-A5B0-2A43A6EE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878" y="965166"/>
            <a:ext cx="4528311" cy="304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50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124200" y="1123950"/>
            <a:ext cx="5562600" cy="2590800"/>
          </a:xfrm>
        </p:spPr>
        <p:txBody>
          <a:bodyPr/>
          <a:lstStyle/>
          <a:p>
            <a:endParaRPr lang="en-US" sz="2800" dirty="0">
              <a:solidFill>
                <a:schemeClr val="tx2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+mj-lt"/>
              </a:rPr>
              <a:t>Managing Context in RNNs: LSTMs</a:t>
            </a:r>
          </a:p>
        </p:txBody>
      </p:sp>
    </p:spTree>
    <p:extLst>
      <p:ext uri="{BB962C8B-B14F-4D97-AF65-F5344CB8AC3E}">
        <p14:creationId xmlns:p14="http://schemas.microsoft.com/office/powerpoint/2010/main" val="8934705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3886199" y="3062199"/>
            <a:ext cx="533817" cy="397638"/>
          </a:xfrm>
          <a:prstGeom prst="rect">
            <a:avLst/>
          </a:prstGeom>
          <a:ln>
            <a:solidFill>
              <a:srgbClr val="3E83F3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rgbClr val="3E83F3"/>
              </a:solidFill>
              <a:effectLst/>
              <a:latin typeface="Lucida Sans" pitchFamily="-65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584742" y="3062198"/>
            <a:ext cx="609600" cy="397639"/>
          </a:xfrm>
          <a:prstGeom prst="rect">
            <a:avLst/>
          </a:prstGeom>
          <a:ln>
            <a:solidFill>
              <a:srgbClr val="3E83F3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rgbClr val="3E83F3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905000" y="3062199"/>
            <a:ext cx="762000" cy="397638"/>
          </a:xfrm>
          <a:prstGeom prst="rect">
            <a:avLst/>
          </a:prstGeom>
          <a:ln>
            <a:solidFill>
              <a:srgbClr val="3E83F3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>
              <a:ln>
                <a:noFill/>
              </a:ln>
              <a:solidFill>
                <a:schemeClr val="accent3"/>
              </a:solidFill>
              <a:effectLst/>
              <a:latin typeface="Lucida Sans" pitchFamily="-65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209550"/>
            <a:ext cx="34613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3E83F3"/>
                </a:solidFill>
                <a:latin typeface="+mj-lt"/>
              </a:rPr>
              <a:t>Problems with RNNs</a:t>
            </a:r>
            <a:endParaRPr lang="zh-CN" altLang="en-US" sz="3000" b="1" dirty="0">
              <a:solidFill>
                <a:srgbClr val="3E83F3"/>
              </a:solidFill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800" y="971550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Despite having access to the entire preceding sequence, the information encoded tends to be local, more relevant to the recent input and decisions.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however, that </a:t>
            </a:r>
            <a:r>
              <a:rPr lang="en-US" altLang="zh-CN" dirty="0">
                <a:solidFill>
                  <a:srgbClr val="0070C0"/>
                </a:solidFill>
                <a:latin typeface="+mn-lt"/>
              </a:rPr>
              <a:t>distant</a:t>
            </a:r>
            <a:r>
              <a:rPr lang="en-US" altLang="zh-CN" dirty="0">
                <a:latin typeface="+mn-lt"/>
              </a:rPr>
              <a:t> information is critical to many language applications.</a:t>
            </a:r>
            <a:endParaRPr lang="zh-CN" altLang="en-US" dirty="0">
              <a:latin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71600" y="3028950"/>
            <a:ext cx="65970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+mn-lt"/>
              </a:rPr>
              <a:t>The </a:t>
            </a:r>
            <a:r>
              <a:rPr lang="zh-CN" altLang="en-US" sz="2200" i="1" dirty="0">
                <a:latin typeface="+mn-lt"/>
              </a:rPr>
              <a:t>ﬂights </a:t>
            </a:r>
            <a:r>
              <a:rPr lang="zh-CN" altLang="en-US" sz="2200" dirty="0">
                <a:latin typeface="+mn-lt"/>
              </a:rPr>
              <a:t>the airline </a:t>
            </a:r>
            <a:r>
              <a:rPr lang="zh-CN" altLang="en-US" sz="2200" i="1" dirty="0">
                <a:latin typeface="+mn-lt"/>
              </a:rPr>
              <a:t>was</a:t>
            </a:r>
            <a:r>
              <a:rPr lang="zh-CN" altLang="en-US" sz="2200" dirty="0">
                <a:latin typeface="+mn-lt"/>
              </a:rPr>
              <a:t> cancelling </a:t>
            </a:r>
            <a:r>
              <a:rPr lang="zh-CN" altLang="en-US" sz="2200" i="1" dirty="0">
                <a:latin typeface="+mn-lt"/>
              </a:rPr>
              <a:t>were</a:t>
            </a:r>
            <a:r>
              <a:rPr lang="zh-CN" altLang="en-US" sz="2200" dirty="0">
                <a:latin typeface="+mn-lt"/>
              </a:rPr>
              <a:t> full. 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4683581" y="3609995"/>
            <a:ext cx="3647619" cy="1406841"/>
          </a:xfrm>
          <a:prstGeom prst="rect">
            <a:avLst/>
          </a:prstGeom>
          <a:ln>
            <a:solidFill>
              <a:srgbClr val="3E83F3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E83F3"/>
                </a:solidFill>
                <a:effectLst/>
                <a:latin typeface="Lucida Sans" pitchFamily="-65" charset="0"/>
              </a:rPr>
              <a:t> 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3E83F3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62500" y="3713250"/>
            <a:ext cx="3571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3E83F3"/>
                </a:solidFill>
                <a:latin typeface="+mn-lt"/>
              </a:rPr>
              <a:t>Correctly predict “</a:t>
            </a:r>
            <a:r>
              <a:rPr lang="zh-CN" altLang="en-US" sz="1800" dirty="0">
                <a:solidFill>
                  <a:srgbClr val="3E83F3"/>
                </a:solidFill>
                <a:latin typeface="+mn-lt"/>
              </a:rPr>
              <a:t>were</a:t>
            </a:r>
            <a:r>
              <a:rPr lang="en-US" altLang="zh-CN" sz="1800" dirty="0">
                <a:solidFill>
                  <a:srgbClr val="3E83F3"/>
                </a:solidFill>
                <a:latin typeface="+mn-lt"/>
              </a:rPr>
              <a:t>”</a:t>
            </a:r>
            <a:r>
              <a:rPr lang="zh-CN" altLang="en-US" sz="1800" dirty="0">
                <a:solidFill>
                  <a:srgbClr val="3E83F3"/>
                </a:solidFill>
                <a:latin typeface="+mn-lt"/>
              </a:rPr>
              <a:t> is difﬁcult, because the plural </a:t>
            </a:r>
            <a:r>
              <a:rPr lang="en-US" altLang="zh-CN" sz="1800" dirty="0">
                <a:solidFill>
                  <a:srgbClr val="3E83F3"/>
                </a:solidFill>
                <a:latin typeface="+mn-lt"/>
              </a:rPr>
              <a:t>“</a:t>
            </a:r>
            <a:r>
              <a:rPr lang="zh-CN" altLang="en-US" sz="1800" dirty="0">
                <a:solidFill>
                  <a:srgbClr val="3E83F3"/>
                </a:solidFill>
                <a:latin typeface="+mn-lt"/>
              </a:rPr>
              <a:t>ﬂights</a:t>
            </a:r>
            <a:r>
              <a:rPr lang="en-US" altLang="zh-CN" sz="1800" dirty="0">
                <a:solidFill>
                  <a:srgbClr val="3E83F3"/>
                </a:solidFill>
                <a:latin typeface="+mn-lt"/>
              </a:rPr>
              <a:t>”</a:t>
            </a:r>
            <a:r>
              <a:rPr lang="zh-CN" altLang="en-US" sz="1800" dirty="0">
                <a:solidFill>
                  <a:srgbClr val="3E83F3"/>
                </a:solidFill>
                <a:latin typeface="+mn-lt"/>
              </a:rPr>
              <a:t> is quite distant</a:t>
            </a:r>
            <a:r>
              <a:rPr lang="en-US" altLang="zh-CN" sz="1800" dirty="0">
                <a:solidFill>
                  <a:srgbClr val="3E83F3"/>
                </a:solidFill>
                <a:latin typeface="+mn-lt"/>
              </a:rPr>
              <a:t>, and</a:t>
            </a:r>
            <a:r>
              <a:rPr lang="zh-CN" altLang="en-US" sz="1800" dirty="0">
                <a:solidFill>
                  <a:srgbClr val="3E83F3"/>
                </a:solidFill>
                <a:latin typeface="+mn-lt"/>
              </a:rPr>
              <a:t> the intervening context involves singular constituents. </a:t>
            </a:r>
          </a:p>
        </p:txBody>
      </p:sp>
    </p:spTree>
    <p:extLst>
      <p:ext uri="{BB962C8B-B14F-4D97-AF65-F5344CB8AC3E}">
        <p14:creationId xmlns:p14="http://schemas.microsoft.com/office/powerpoint/2010/main" val="4242478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1000" y="285750"/>
            <a:ext cx="34613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3E83F3"/>
                </a:solidFill>
                <a:latin typeface="+mj-lt"/>
              </a:rPr>
              <a:t>Problems with RNNs</a:t>
            </a:r>
            <a:endParaRPr lang="zh-CN" altLang="en-US" sz="3000" b="1" dirty="0">
              <a:solidFill>
                <a:srgbClr val="3E83F3"/>
              </a:solidFill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3000" y="1200150"/>
            <a:ext cx="81534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Vanishing gradient problem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exploding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18697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t="9128" r="14165" b="5185"/>
          <a:stretch/>
        </p:blipFill>
        <p:spPr>
          <a:xfrm>
            <a:off x="1066800" y="133350"/>
            <a:ext cx="7288707" cy="48490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1000" y="285750"/>
            <a:ext cx="46041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3E83F3"/>
                </a:solidFill>
                <a:latin typeface="+mj-lt"/>
              </a:rPr>
              <a:t>Vanishing gradient intuition</a:t>
            </a:r>
          </a:p>
        </p:txBody>
      </p:sp>
    </p:spTree>
    <p:extLst>
      <p:ext uri="{BB962C8B-B14F-4D97-AF65-F5344CB8AC3E}">
        <p14:creationId xmlns:p14="http://schemas.microsoft.com/office/powerpoint/2010/main" val="1280651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4800" y="57150"/>
            <a:ext cx="61618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3E83F3"/>
                </a:solidFill>
                <a:latin typeface="+mj-lt"/>
              </a:rPr>
              <a:t>Why is vanishing gradient a problem?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2594" r="7500" b="2594"/>
          <a:stretch/>
        </p:blipFill>
        <p:spPr>
          <a:xfrm>
            <a:off x="1219200" y="584627"/>
            <a:ext cx="7086600" cy="440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3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4800" y="209550"/>
            <a:ext cx="61618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3E83F3"/>
                </a:solidFill>
                <a:latin typeface="+mj-lt"/>
              </a:rPr>
              <a:t>Why is vanishing gradient a problem?</a:t>
            </a:r>
          </a:p>
        </p:txBody>
      </p:sp>
      <p:sp>
        <p:nvSpPr>
          <p:cNvPr id="4" name="矩形 3"/>
          <p:cNvSpPr/>
          <p:nvPr/>
        </p:nvSpPr>
        <p:spPr>
          <a:xfrm>
            <a:off x="609600" y="971550"/>
            <a:ext cx="815340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u="sng" dirty="0">
                <a:latin typeface="+mn-lt"/>
              </a:rPr>
              <a:t>Another explanation</a:t>
            </a:r>
            <a:r>
              <a:rPr lang="en-US" altLang="zh-CN" dirty="0">
                <a:latin typeface="+mn-lt"/>
              </a:rPr>
              <a:t>: </a:t>
            </a:r>
            <a:r>
              <a:rPr lang="en-US" altLang="zh-CN" dirty="0">
                <a:solidFill>
                  <a:schemeClr val="accent3"/>
                </a:solidFill>
                <a:latin typeface="+mn-lt"/>
              </a:rPr>
              <a:t>Gradient</a:t>
            </a:r>
            <a:r>
              <a:rPr lang="en-US" altLang="zh-CN" dirty="0">
                <a:latin typeface="+mn-lt"/>
              </a:rPr>
              <a:t> can be viewed as a measure of </a:t>
            </a:r>
            <a:r>
              <a:rPr lang="en-US" altLang="zh-CN" i="1" dirty="0">
                <a:solidFill>
                  <a:schemeClr val="accent3"/>
                </a:solidFill>
                <a:latin typeface="+mn-lt"/>
              </a:rPr>
              <a:t>the effect of the past on the future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 If the gradient becomes vanishingly small over longer distances (step </a:t>
            </a:r>
            <a:r>
              <a:rPr lang="en-US" altLang="zh-CN" i="1" dirty="0">
                <a:latin typeface="+mn-lt"/>
              </a:rPr>
              <a:t>t</a:t>
            </a:r>
            <a:r>
              <a:rPr lang="en-US" altLang="zh-CN" dirty="0">
                <a:latin typeface="+mn-lt"/>
              </a:rPr>
              <a:t> to step </a:t>
            </a:r>
            <a:r>
              <a:rPr lang="en-US" altLang="zh-CN" i="1" dirty="0" err="1">
                <a:latin typeface="+mn-lt"/>
              </a:rPr>
              <a:t>t+n</a:t>
            </a:r>
            <a:r>
              <a:rPr lang="en-US" altLang="zh-CN" dirty="0">
                <a:latin typeface="+mn-lt"/>
              </a:rPr>
              <a:t>), then we can’t tell whether: </a:t>
            </a:r>
          </a:p>
        </p:txBody>
      </p:sp>
      <p:sp>
        <p:nvSpPr>
          <p:cNvPr id="2" name="矩形 1"/>
          <p:cNvSpPr/>
          <p:nvPr/>
        </p:nvSpPr>
        <p:spPr>
          <a:xfrm>
            <a:off x="1066800" y="2876550"/>
            <a:ext cx="73914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800"/>
              </a:spcBef>
              <a:buAutoNum type="arabicPeriod"/>
            </a:pPr>
            <a:r>
              <a:rPr lang="en-US" altLang="zh-CN" sz="2200" dirty="0">
                <a:latin typeface="+mn-lt"/>
              </a:rPr>
              <a:t>There’s </a:t>
            </a:r>
            <a:r>
              <a:rPr lang="en-US" altLang="zh-CN" sz="2200" dirty="0">
                <a:solidFill>
                  <a:schemeClr val="accent3"/>
                </a:solidFill>
                <a:latin typeface="+mn-lt"/>
              </a:rPr>
              <a:t>no dependency </a:t>
            </a:r>
            <a:r>
              <a:rPr lang="en-US" altLang="zh-CN" sz="2200" dirty="0">
                <a:latin typeface="+mn-lt"/>
              </a:rPr>
              <a:t>between step </a:t>
            </a:r>
            <a:r>
              <a:rPr lang="en-US" altLang="zh-CN" sz="2200" i="1" dirty="0">
                <a:latin typeface="+mn-lt"/>
              </a:rPr>
              <a:t>t</a:t>
            </a:r>
            <a:r>
              <a:rPr lang="en-US" altLang="zh-CN" sz="2200" dirty="0">
                <a:latin typeface="+mn-lt"/>
              </a:rPr>
              <a:t> and </a:t>
            </a:r>
            <a:r>
              <a:rPr lang="en-US" altLang="zh-CN" sz="2200" i="1" dirty="0" err="1">
                <a:latin typeface="+mn-lt"/>
              </a:rPr>
              <a:t>t+n</a:t>
            </a:r>
            <a:r>
              <a:rPr lang="en-US" altLang="zh-CN" sz="2200" dirty="0">
                <a:latin typeface="+mn-lt"/>
              </a:rPr>
              <a:t> in the data </a:t>
            </a:r>
          </a:p>
          <a:p>
            <a:pPr marL="457200" indent="-457200">
              <a:spcBef>
                <a:spcPts val="1800"/>
              </a:spcBef>
              <a:buAutoNum type="arabicPeriod"/>
            </a:pPr>
            <a:r>
              <a:rPr lang="en-US" altLang="zh-CN" sz="2200" dirty="0">
                <a:latin typeface="+mn-lt"/>
              </a:rPr>
              <a:t>We have </a:t>
            </a:r>
            <a:r>
              <a:rPr lang="en-US" altLang="zh-CN" sz="2200" dirty="0">
                <a:solidFill>
                  <a:schemeClr val="accent3"/>
                </a:solidFill>
                <a:latin typeface="+mn-lt"/>
              </a:rPr>
              <a:t>wrong parameters </a:t>
            </a:r>
            <a:r>
              <a:rPr lang="en-US" altLang="zh-CN" sz="2200" dirty="0">
                <a:latin typeface="+mn-lt"/>
              </a:rPr>
              <a:t>to capture the true dependency between </a:t>
            </a:r>
            <a:r>
              <a:rPr lang="en-US" altLang="zh-CN" sz="2200" i="1" dirty="0">
                <a:latin typeface="+mn-lt"/>
              </a:rPr>
              <a:t>t</a:t>
            </a:r>
            <a:r>
              <a:rPr lang="en-US" altLang="zh-CN" sz="2200" dirty="0">
                <a:latin typeface="+mn-lt"/>
              </a:rPr>
              <a:t> and </a:t>
            </a:r>
            <a:r>
              <a:rPr lang="en-US" altLang="zh-CN" sz="2200" i="1" dirty="0" err="1">
                <a:latin typeface="+mn-lt"/>
              </a:rPr>
              <a:t>t+n</a:t>
            </a:r>
            <a:endParaRPr lang="en-US" altLang="zh-CN" sz="22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3793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112" r="3333" b="2593"/>
          <a:stretch/>
        </p:blipFill>
        <p:spPr>
          <a:xfrm>
            <a:off x="838200" y="514350"/>
            <a:ext cx="7732542" cy="44479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8600" y="57150"/>
            <a:ext cx="64433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3E83F3"/>
                </a:solidFill>
                <a:latin typeface="+mj-lt"/>
              </a:rPr>
              <a:t>Effect of vanishing gradient on RNN-LM</a:t>
            </a:r>
          </a:p>
        </p:txBody>
      </p:sp>
    </p:spTree>
    <p:extLst>
      <p:ext uri="{BB962C8B-B14F-4D97-AF65-F5344CB8AC3E}">
        <p14:creationId xmlns:p14="http://schemas.microsoft.com/office/powerpoint/2010/main" val="810507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43416"/>
            <a:ext cx="7848600" cy="44148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8600" y="57150"/>
            <a:ext cx="62127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rgbClr val="3E83F3"/>
                </a:solidFill>
                <a:latin typeface="+mj-lt"/>
              </a:rPr>
              <a:t>Why is </a:t>
            </a:r>
            <a:r>
              <a:rPr lang="en-US" altLang="zh-CN" sz="3000" b="1" u="sng" dirty="0">
                <a:solidFill>
                  <a:srgbClr val="3E83F3"/>
                </a:solidFill>
                <a:latin typeface="+mj-lt"/>
              </a:rPr>
              <a:t>exploding</a:t>
            </a:r>
            <a:r>
              <a:rPr lang="en-US" altLang="zh-CN" sz="3000" b="1" dirty="0">
                <a:solidFill>
                  <a:srgbClr val="3E83F3"/>
                </a:solidFill>
                <a:latin typeface="+mj-lt"/>
              </a:rPr>
              <a:t> gradient a problem?</a:t>
            </a:r>
          </a:p>
        </p:txBody>
      </p:sp>
    </p:spTree>
    <p:extLst>
      <p:ext uri="{BB962C8B-B14F-4D97-AF65-F5344CB8AC3E}">
        <p14:creationId xmlns:p14="http://schemas.microsoft.com/office/powerpoint/2010/main" val="1797688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1000" y="209550"/>
            <a:ext cx="541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E83F3"/>
                </a:solidFill>
                <a:latin typeface="+mj-lt"/>
                <a:ea typeface="+mj-ea"/>
              </a:rPr>
              <a:t>Long Short-Term Memory (LSTM)</a:t>
            </a:r>
          </a:p>
        </p:txBody>
      </p:sp>
      <p:sp>
        <p:nvSpPr>
          <p:cNvPr id="3" name="矩形 2"/>
          <p:cNvSpPr/>
          <p:nvPr/>
        </p:nvSpPr>
        <p:spPr>
          <a:xfrm>
            <a:off x="404906" y="819150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</a:rPr>
              <a:t>A type of RNN proposed by </a:t>
            </a:r>
            <a:r>
              <a:rPr lang="zh-CN" altLang="en-US" sz="2000" dirty="0">
                <a:solidFill>
                  <a:srgbClr val="0070C0"/>
                </a:solidFill>
                <a:latin typeface="+mn-lt"/>
              </a:rPr>
              <a:t>Hochreiterand Schmidhuberin </a:t>
            </a:r>
            <a:r>
              <a:rPr lang="zh-CN" altLang="en-US" sz="2000" dirty="0">
                <a:latin typeface="+mn-lt"/>
              </a:rPr>
              <a:t>1997 as a solution to the vanishing gradients problem.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04906" y="1578070"/>
                <a:ext cx="7924800" cy="412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n-lt"/>
                  </a:rPr>
                  <a:t>On step </a:t>
                </a:r>
                <a:r>
                  <a:rPr lang="en-US" altLang="zh-CN" sz="2000" i="1" dirty="0">
                    <a:latin typeface="+mn-lt"/>
                  </a:rPr>
                  <a:t>t</a:t>
                </a:r>
                <a:r>
                  <a:rPr lang="en-US" altLang="zh-CN" sz="2000" dirty="0">
                    <a:latin typeface="+mn-lt"/>
                  </a:rPr>
                  <a:t>, there is a </a:t>
                </a:r>
                <a:r>
                  <a:rPr lang="en-US" altLang="zh-CN" sz="2000" dirty="0">
                    <a:solidFill>
                      <a:schemeClr val="accent3"/>
                    </a:solidFill>
                    <a:latin typeface="+mn-lt"/>
                  </a:rPr>
                  <a:t>hidden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+mn-lt"/>
                  </a:rPr>
                  <a:t> and a 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+mn-lt"/>
                  </a:rPr>
                  <a:t>cell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+mn-lt"/>
                  </a:rPr>
                  <a:t> </a:t>
                </a:r>
                <a:endParaRPr lang="zh-CN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06" y="1578070"/>
                <a:ext cx="7924800" cy="412934"/>
              </a:xfrm>
              <a:prstGeom prst="rect">
                <a:avLst/>
              </a:prstGeom>
              <a:blipFill>
                <a:blip r:embed="rId2"/>
                <a:stretch>
                  <a:fillRect l="-640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762000" y="1991004"/>
            <a:ext cx="6274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lt"/>
              </a:rPr>
              <a:t>Both are vectors length n</a:t>
            </a:r>
            <a:endParaRPr lang="en-US" altLang="zh-CN" sz="1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lt"/>
              </a:rPr>
              <a:t>The cell stores </a:t>
            </a:r>
            <a:r>
              <a:rPr lang="en-US" altLang="zh-CN" sz="1800" dirty="0">
                <a:solidFill>
                  <a:schemeClr val="accent3"/>
                </a:solidFill>
                <a:latin typeface="+mn-lt"/>
              </a:rPr>
              <a:t>long-term information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prstClr val="black"/>
                </a:solidFill>
                <a:latin typeface="+mn-lt"/>
              </a:rPr>
              <a:t>The LSTM can </a:t>
            </a:r>
            <a:r>
              <a:rPr lang="en-US" altLang="zh-CN" sz="1800" dirty="0">
                <a:solidFill>
                  <a:srgbClr val="BB57BE"/>
                </a:solidFill>
                <a:latin typeface="+mn-lt"/>
              </a:rPr>
              <a:t>erase</a:t>
            </a:r>
            <a:r>
              <a:rPr lang="en-US" altLang="zh-CN" sz="1800" dirty="0">
                <a:solidFill>
                  <a:prstClr val="black"/>
                </a:solidFill>
                <a:latin typeface="+mn-lt"/>
              </a:rPr>
              <a:t>, </a:t>
            </a:r>
            <a:r>
              <a:rPr lang="en-US" altLang="zh-CN" sz="1800" dirty="0">
                <a:solidFill>
                  <a:srgbClr val="BB57BE"/>
                </a:solidFill>
                <a:latin typeface="+mn-lt"/>
              </a:rPr>
              <a:t>write</a:t>
            </a:r>
            <a:r>
              <a:rPr lang="en-US" altLang="zh-CN" sz="1800" dirty="0">
                <a:solidFill>
                  <a:prstClr val="black"/>
                </a:solidFill>
                <a:latin typeface="+mn-lt"/>
              </a:rPr>
              <a:t> and </a:t>
            </a:r>
            <a:r>
              <a:rPr lang="en-US" altLang="zh-CN" sz="1800" dirty="0">
                <a:solidFill>
                  <a:srgbClr val="BB57BE"/>
                </a:solidFill>
                <a:latin typeface="+mn-lt"/>
              </a:rPr>
              <a:t>read</a:t>
            </a:r>
            <a:r>
              <a:rPr lang="en-US" altLang="zh-CN" sz="1800" dirty="0">
                <a:solidFill>
                  <a:prstClr val="black"/>
                </a:solidFill>
                <a:latin typeface="+mn-lt"/>
              </a:rPr>
              <a:t> information from the cell</a:t>
            </a:r>
            <a:endParaRPr lang="zh-CN" altLang="en-US" sz="18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4906" y="2973325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</a:rPr>
              <a:t>The selection of which information is erased/written/read is controlled by three corresponding </a:t>
            </a:r>
            <a:r>
              <a:rPr lang="en-US" altLang="zh-CN" sz="2000" dirty="0">
                <a:solidFill>
                  <a:schemeClr val="accent3"/>
                </a:solidFill>
                <a:latin typeface="+mn-lt"/>
              </a:rPr>
              <a:t>gates </a:t>
            </a:r>
            <a:endParaRPr lang="zh-CN" alt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5565" y="3651328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lt"/>
              </a:rPr>
              <a:t>The gates are also vectors length 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lt"/>
              </a:rPr>
              <a:t>On each time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step, each element of the gates can be </a:t>
            </a:r>
            <a:r>
              <a:rPr lang="en-US" altLang="zh-CN" sz="1800" dirty="0">
                <a:solidFill>
                  <a:schemeClr val="accent3"/>
                </a:solidFill>
                <a:latin typeface="+mn-lt"/>
              </a:rPr>
              <a:t>open</a:t>
            </a:r>
            <a:r>
              <a:rPr lang="en-US" altLang="zh-CN" sz="1800" dirty="0">
                <a:latin typeface="+mn-lt"/>
              </a:rPr>
              <a:t>(1), </a:t>
            </a:r>
            <a:r>
              <a:rPr lang="en-US" altLang="zh-CN" sz="1800" dirty="0">
                <a:solidFill>
                  <a:schemeClr val="accent3"/>
                </a:solidFill>
                <a:latin typeface="+mn-lt"/>
              </a:rPr>
              <a:t>closed</a:t>
            </a:r>
            <a:r>
              <a:rPr lang="en-US" altLang="zh-CN" sz="1800" dirty="0">
                <a:latin typeface="+mn-lt"/>
              </a:rPr>
              <a:t>(0), or somewhere in-between.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lt"/>
              </a:rPr>
              <a:t>The gates are </a:t>
            </a:r>
            <a:r>
              <a:rPr lang="en-US" altLang="zh-CN" sz="1800" dirty="0">
                <a:solidFill>
                  <a:schemeClr val="accent3"/>
                </a:solidFill>
                <a:latin typeface="+mn-lt"/>
              </a:rPr>
              <a:t>dynamic</a:t>
            </a:r>
            <a:r>
              <a:rPr lang="en-US" altLang="zh-CN" sz="1800" dirty="0">
                <a:latin typeface="+mn-lt"/>
              </a:rPr>
              <a:t>: their value is computed based on the current context 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67000" y="4851657"/>
            <a:ext cx="7391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+mn-lt"/>
              </a:rPr>
              <a:t>“Long short-term memory”, Hochreiterand Schmidhuber, 1997. </a:t>
            </a:r>
            <a:r>
              <a:rPr lang="zh-CN" altLang="en-US" sz="1000" u="sng" dirty="0">
                <a:latin typeface="+mn-lt"/>
              </a:rPr>
              <a:t>https://www.bioinf.jku.at/publications/older/2604.pdf</a:t>
            </a:r>
          </a:p>
        </p:txBody>
      </p:sp>
    </p:spTree>
    <p:extLst>
      <p:ext uri="{BB962C8B-B14F-4D97-AF65-F5344CB8AC3E}">
        <p14:creationId xmlns:p14="http://schemas.microsoft.com/office/powerpoint/2010/main" val="4221023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2355" r="8764" b="4585"/>
          <a:stretch/>
        </p:blipFill>
        <p:spPr>
          <a:xfrm>
            <a:off x="1219200" y="280286"/>
            <a:ext cx="7010400" cy="47699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" y="-19050"/>
            <a:ext cx="541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E83F3"/>
                </a:solidFill>
                <a:latin typeface="+mj-lt"/>
                <a:ea typeface="+mj-ea"/>
              </a:rPr>
              <a:t>Long Short-Term Memory (LSTM)</a:t>
            </a:r>
          </a:p>
        </p:txBody>
      </p:sp>
    </p:spTree>
    <p:extLst>
      <p:ext uri="{BB962C8B-B14F-4D97-AF65-F5344CB8AC3E}">
        <p14:creationId xmlns:p14="http://schemas.microsoft.com/office/powerpoint/2010/main" val="312315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50"/>
            <a:ext cx="74676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sz="3000" dirty="0">
                <a:solidFill>
                  <a:srgbClr val="3E83F3"/>
                </a:solidFill>
              </a:rPr>
              <a:t>Recurrent Neural Networks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27524"/>
            <a:ext cx="5943600" cy="609600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dirty="0"/>
              <a:t>Dependent on earlier outputs as an input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57350"/>
            <a:ext cx="2667000" cy="298219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 txBox="1">
            <a:spLocks/>
          </p:cNvSpPr>
          <p:nvPr/>
        </p:nvSpPr>
        <p:spPr bwMode="auto">
          <a:xfrm>
            <a:off x="762000" y="1833762"/>
            <a:ext cx="5334000" cy="21857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buClr>
                <a:srgbClr val="0070C0"/>
              </a:buClr>
            </a:pPr>
            <a:r>
              <a:rPr lang="en-US" kern="0" dirty="0"/>
              <a:t>The link with dashed line: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kern="0" dirty="0"/>
              <a:t>     augments the input to the hidden layer with the activation value of the hidden layer </a:t>
            </a:r>
            <a:r>
              <a:rPr lang="en-US" b="1" kern="0" dirty="0">
                <a:solidFill>
                  <a:srgbClr val="00B050"/>
                </a:solidFill>
              </a:rPr>
              <a:t>from the preceding point in time</a:t>
            </a:r>
            <a:r>
              <a:rPr lang="en-US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850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61697"/>
            <a:ext cx="4524375" cy="8429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34000" y="478155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b="1" u="sng" dirty="0">
                <a:latin typeface="+mn-lt"/>
              </a:rPr>
              <a:t>Source</a:t>
            </a:r>
            <a:r>
              <a:rPr lang="zh-CN" altLang="en-US" sz="1000" dirty="0">
                <a:latin typeface="+mn-lt"/>
              </a:rPr>
              <a:t>: http://colah.github.io/posts/2015-08-Understanding-LSTMs/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47750"/>
            <a:ext cx="7696200" cy="28916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200" y="553214"/>
            <a:ext cx="72957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lt"/>
              </a:rPr>
              <a:t>You can think of the LSTM equations visually like this:</a:t>
            </a:r>
          </a:p>
        </p:txBody>
      </p:sp>
      <p:sp>
        <p:nvSpPr>
          <p:cNvPr id="7" name="矩形 6"/>
          <p:cNvSpPr/>
          <p:nvPr/>
        </p:nvSpPr>
        <p:spPr>
          <a:xfrm>
            <a:off x="228600" y="0"/>
            <a:ext cx="541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E83F3"/>
                </a:solidFill>
                <a:latin typeface="+mj-lt"/>
                <a:ea typeface="+mj-ea"/>
              </a:rPr>
              <a:t>Long Short-Term Memory (LSTM)</a:t>
            </a:r>
          </a:p>
        </p:txBody>
      </p:sp>
    </p:spTree>
    <p:extLst>
      <p:ext uri="{BB962C8B-B14F-4D97-AF65-F5344CB8AC3E}">
        <p14:creationId xmlns:p14="http://schemas.microsoft.com/office/powerpoint/2010/main" val="670160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112" r="1666" b="2593"/>
          <a:stretch/>
        </p:blipFill>
        <p:spPr>
          <a:xfrm>
            <a:off x="914400" y="838260"/>
            <a:ext cx="7467600" cy="42208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34000" y="478155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b="1" u="sng" dirty="0">
                <a:latin typeface="+mn-lt"/>
              </a:rPr>
              <a:t>Source</a:t>
            </a:r>
            <a:r>
              <a:rPr lang="zh-CN" altLang="en-US" sz="1000" dirty="0">
                <a:latin typeface="+mn-lt"/>
              </a:rPr>
              <a:t>: http://colah.github.io/posts/2015-08-Understanding-LSTMs/</a:t>
            </a:r>
          </a:p>
        </p:txBody>
      </p:sp>
      <p:sp>
        <p:nvSpPr>
          <p:cNvPr id="7" name="矩形 6"/>
          <p:cNvSpPr/>
          <p:nvPr/>
        </p:nvSpPr>
        <p:spPr>
          <a:xfrm>
            <a:off x="228600" y="0"/>
            <a:ext cx="541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E83F3"/>
                </a:solidFill>
                <a:latin typeface="+mj-lt"/>
                <a:ea typeface="+mj-ea"/>
              </a:rPr>
              <a:t>Long Short-Term Memory (LSTM)</a:t>
            </a:r>
          </a:p>
        </p:txBody>
      </p:sp>
      <p:sp>
        <p:nvSpPr>
          <p:cNvPr id="9" name="矩形 8"/>
          <p:cNvSpPr/>
          <p:nvPr/>
        </p:nvSpPr>
        <p:spPr>
          <a:xfrm>
            <a:off x="457200" y="438150"/>
            <a:ext cx="72957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lt"/>
              </a:rPr>
              <a:t>You can think of the LSTM equations visually like this:</a:t>
            </a:r>
          </a:p>
        </p:txBody>
      </p:sp>
    </p:spTree>
    <p:extLst>
      <p:ext uri="{BB962C8B-B14F-4D97-AF65-F5344CB8AC3E}">
        <p14:creationId xmlns:p14="http://schemas.microsoft.com/office/powerpoint/2010/main" val="463336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1000" y="250382"/>
            <a:ext cx="685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E83F3"/>
                </a:solidFill>
                <a:latin typeface="+mj-lt"/>
                <a:ea typeface="+mj-ea"/>
              </a:rPr>
              <a:t>How does LSTM solve vanishing gradients?</a:t>
            </a:r>
          </a:p>
        </p:txBody>
      </p:sp>
      <p:sp>
        <p:nvSpPr>
          <p:cNvPr id="3" name="矩形 2"/>
          <p:cNvSpPr/>
          <p:nvPr/>
        </p:nvSpPr>
        <p:spPr>
          <a:xfrm>
            <a:off x="609600" y="971550"/>
            <a:ext cx="7924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The LSTM architecture makes it easier for the RNN to </a:t>
            </a:r>
            <a:r>
              <a:rPr lang="en-US" altLang="zh-CN" sz="2200" dirty="0">
                <a:solidFill>
                  <a:schemeClr val="accent3"/>
                </a:solidFill>
                <a:latin typeface="+mn-lt"/>
              </a:rPr>
              <a:t>preserve information over many time</a:t>
            </a:r>
            <a:r>
              <a:rPr lang="zh-CN" altLang="en-US" sz="22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chemeClr val="accent3"/>
                </a:solidFill>
                <a:latin typeface="+mn-lt"/>
              </a:rPr>
              <a:t>steps </a:t>
            </a:r>
            <a:endParaRPr lang="zh-CN" altLang="en-US" sz="22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4294" y="1723496"/>
            <a:ext cx="82295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e.g. if the forget gate is set to remember everything on every timestep, then the info in the cell is preserved indefinitely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By contrast, it’s harder for vanilla RNN to learn a recurrent weight matrix W</a:t>
            </a:r>
            <a:r>
              <a:rPr lang="zh-CN" altLang="en-US" sz="2200" dirty="0">
                <a:latin typeface="+mn-lt"/>
              </a:rPr>
              <a:t> </a:t>
            </a:r>
            <a:r>
              <a:rPr lang="en-US" altLang="zh-CN" sz="2200" dirty="0">
                <a:latin typeface="+mn-lt"/>
              </a:rPr>
              <a:t>that preserves info in hidden state </a:t>
            </a:r>
            <a:endParaRPr lang="zh-CN" altLang="en-US" sz="22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00" y="3367994"/>
            <a:ext cx="7924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+mn-lt"/>
              </a:rPr>
              <a:t>LSTM doesn’t guarantee</a:t>
            </a:r>
            <a:r>
              <a:rPr lang="zh-CN" altLang="en-US" sz="2200" dirty="0">
                <a:latin typeface="+mn-lt"/>
              </a:rPr>
              <a:t> </a:t>
            </a:r>
            <a:r>
              <a:rPr lang="en-US" altLang="zh-CN" sz="2200" dirty="0">
                <a:latin typeface="+mn-lt"/>
              </a:rPr>
              <a:t>that there is no vanishing/exploding gradient, but it does provide an easier way for the model to learn long-distance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26593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717488"/>
            <a:ext cx="7239000" cy="3123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5981"/>
            <a:ext cx="74676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Simple </a:t>
            </a:r>
            <a:r>
              <a:rPr lang="en-US" sz="3000" dirty="0">
                <a:solidFill>
                  <a:srgbClr val="3E83F3"/>
                </a:solidFill>
              </a:rPr>
              <a:t>Recurrent Neural Networks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4495-D87F-7F4D-B742-3B56CD1EB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3950"/>
            <a:ext cx="7391400" cy="609600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altLang="zh-CN" dirty="0"/>
              <a:t>S</a:t>
            </a:r>
            <a:r>
              <a:rPr lang="en-US" dirty="0"/>
              <a:t>till performing the standard feedforward calculation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b="49997"/>
          <a:stretch/>
        </p:blipFill>
        <p:spPr>
          <a:xfrm>
            <a:off x="1167653" y="2992375"/>
            <a:ext cx="3352800" cy="5739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t="52138" r="31818"/>
          <a:stretch/>
        </p:blipFill>
        <p:spPr>
          <a:xfrm>
            <a:off x="2209800" y="2018569"/>
            <a:ext cx="2286000" cy="5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3" y="309082"/>
            <a:ext cx="8458200" cy="742950"/>
          </a:xfrm>
        </p:spPr>
        <p:txBody>
          <a:bodyPr/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sz="3000" b="0" dirty="0"/>
              <a:t>Forward inference in a simple recurrent network</a:t>
            </a:r>
            <a:endParaRPr lang="en-US" sz="3000" b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30741" r="3333" b="23333"/>
          <a:stretch/>
        </p:blipFill>
        <p:spPr>
          <a:xfrm>
            <a:off x="685800" y="1257960"/>
            <a:ext cx="8001000" cy="22755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8330" y="3724834"/>
            <a:ext cx="79905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</a:rPr>
              <a:t>The matrices U, V and W are </a:t>
            </a:r>
            <a:r>
              <a:rPr lang="zh-CN" altLang="en-US" dirty="0">
                <a:solidFill>
                  <a:srgbClr val="C00000"/>
                </a:solidFill>
                <a:latin typeface="+mn-lt"/>
              </a:rPr>
              <a:t>shared</a:t>
            </a:r>
            <a:r>
              <a:rPr lang="zh-CN" altLang="en-US" dirty="0">
                <a:latin typeface="+mn-lt"/>
              </a:rPr>
              <a:t> across time</a:t>
            </a:r>
            <a:endParaRPr lang="en-US" altLang="zh-CN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</a:rPr>
              <a:t>h and y are </a:t>
            </a:r>
            <a:r>
              <a:rPr lang="en-US" altLang="zh-CN" dirty="0">
                <a:latin typeface="+mn-lt"/>
              </a:rPr>
              <a:t>new in</a:t>
            </a:r>
            <a:r>
              <a:rPr lang="zh-CN" altLang="en-US" dirty="0">
                <a:latin typeface="+mn-lt"/>
              </a:rPr>
              <a:t> each timestep</a:t>
            </a:r>
          </a:p>
        </p:txBody>
      </p:sp>
    </p:spTree>
    <p:extLst>
      <p:ext uri="{BB962C8B-B14F-4D97-AF65-F5344CB8AC3E}">
        <p14:creationId xmlns:p14="http://schemas.microsoft.com/office/powerpoint/2010/main" val="14971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481" r="7084" b="3704"/>
          <a:stretch/>
        </p:blipFill>
        <p:spPr>
          <a:xfrm>
            <a:off x="914400" y="209550"/>
            <a:ext cx="6705600" cy="41265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66800" y="4400550"/>
            <a:ext cx="7990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lt"/>
              </a:rPr>
              <a:t>The matrices U, V and W are </a:t>
            </a:r>
            <a:r>
              <a:rPr lang="zh-CN" altLang="en-US" dirty="0">
                <a:solidFill>
                  <a:srgbClr val="C00000"/>
                </a:solidFill>
                <a:latin typeface="+mn-lt"/>
              </a:rPr>
              <a:t>shared</a:t>
            </a:r>
            <a:r>
              <a:rPr lang="zh-CN" altLang="en-US" dirty="0">
                <a:latin typeface="+mn-lt"/>
              </a:rPr>
              <a:t> across time</a:t>
            </a:r>
          </a:p>
        </p:txBody>
      </p:sp>
    </p:spTree>
    <p:extLst>
      <p:ext uri="{BB962C8B-B14F-4D97-AF65-F5344CB8AC3E}">
        <p14:creationId xmlns:p14="http://schemas.microsoft.com/office/powerpoint/2010/main" val="33939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-371" r="5832" b="1"/>
          <a:stretch/>
        </p:blipFill>
        <p:spPr>
          <a:xfrm>
            <a:off x="1219200" y="711838"/>
            <a:ext cx="6400800" cy="41300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57782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Training process of RNN:</a:t>
            </a:r>
            <a:endParaRPr lang="en-US" sz="3000" dirty="0">
              <a:solidFill>
                <a:srgbClr val="3E8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7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FC4CFF5-DAB5-9D47-957F-07140E13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8150"/>
            <a:ext cx="8458200" cy="742950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US" altLang="zh-CN" sz="3000" dirty="0">
                <a:solidFill>
                  <a:srgbClr val="3E83F3"/>
                </a:solidFill>
              </a:rPr>
              <a:t>Training process of RNN:</a:t>
            </a:r>
            <a:endParaRPr lang="en-US" sz="3000" dirty="0">
              <a:solidFill>
                <a:srgbClr val="3E8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00100" y="1428750"/>
                <a:ext cx="7620000" cy="2769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lt"/>
                  </a:rPr>
                  <a:t>Forward inference: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lt"/>
                  </a:rPr>
                  <a:t>, and accumulating the loss at each step in time, saving the value of the hidden layer at each step for use at the next time step.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lt"/>
                  </a:rPr>
                  <a:t>Backward inference: process the sequence in reverse</a:t>
                </a:r>
              </a:p>
              <a:p>
                <a:pPr marL="342900" indent="-3429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solidFill>
                      <a:srgbClr val="C00000"/>
                    </a:solidFill>
                    <a:latin typeface="+mn-lt"/>
                  </a:rPr>
                  <a:t>Backpropagation Through Time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1428750"/>
                <a:ext cx="7620000" cy="2769989"/>
              </a:xfrm>
              <a:prstGeom prst="rect">
                <a:avLst/>
              </a:prstGeom>
              <a:blipFill>
                <a:blip r:embed="rId2"/>
                <a:stretch>
                  <a:fillRect l="-1040" t="-1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809493"/>
      </p:ext>
    </p:extLst>
  </p:cSld>
  <p:clrMapOvr>
    <a:masterClrMapping/>
  </p:clrMapOvr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" id="{0D2432CB-BE81-DF4D-8D45-483FDC509491}" vid="{4C82AF7C-D49C-944F-8CF6-415048BCA276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</Template>
  <TotalTime>20791</TotalTime>
  <Words>1203</Words>
  <Application>Microsoft Macintosh PowerPoint</Application>
  <PresentationFormat>全屏显示(16:9)</PresentationFormat>
  <Paragraphs>125</Paragraphs>
  <Slides>42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Times</vt:lpstr>
      <vt:lpstr>Arial</vt:lpstr>
      <vt:lpstr>Calibri</vt:lpstr>
      <vt:lpstr>Calibri Light</vt:lpstr>
      <vt:lpstr>Cambria Math</vt:lpstr>
      <vt:lpstr>Helvetica Neue UltraLight</vt:lpstr>
      <vt:lpstr>Lucida Sans</vt:lpstr>
      <vt:lpstr>Tahoma</vt:lpstr>
      <vt:lpstr>NLP-jurafsky</vt:lpstr>
      <vt:lpstr>Retrospect</vt:lpstr>
      <vt:lpstr>Sequence Processing with Recurrent Networks</vt:lpstr>
      <vt:lpstr>Language: temporal nature</vt:lpstr>
      <vt:lpstr>Problems of the feedforward neural language model in Chapter 7</vt:lpstr>
      <vt:lpstr>Recurrent Neural Networks (RNN)</vt:lpstr>
      <vt:lpstr>Simple Recurrent Neural Networks (RNN)</vt:lpstr>
      <vt:lpstr>Forward inference in a simple recurrent network</vt:lpstr>
      <vt:lpstr>PowerPoint 演示文稿</vt:lpstr>
      <vt:lpstr>Training process of RNN:</vt:lpstr>
      <vt:lpstr>Training process of RNN:</vt:lpstr>
      <vt:lpstr>PowerPoint 演示文稿</vt:lpstr>
      <vt:lpstr>Recurrent Neural Language Models</vt:lpstr>
      <vt:lpstr>Recurrent Neural Language Models</vt:lpstr>
      <vt:lpstr>Recurrent Neural Language Models</vt:lpstr>
      <vt:lpstr>Recurrent Neural Language Models</vt:lpstr>
      <vt:lpstr>Training RNNs as language models  </vt:lpstr>
      <vt:lpstr>Generation with Recurrent Neural Language Models</vt:lpstr>
      <vt:lpstr>PowerPoint 演示文稿</vt:lpstr>
      <vt:lpstr>PowerPoint 演示文稿</vt:lpstr>
      <vt:lpstr>Generation with Recurrent Neural Language Models</vt:lpstr>
      <vt:lpstr>PowerPoint 演示文稿</vt:lpstr>
      <vt:lpstr>PowerPoint 演示文稿</vt:lpstr>
      <vt:lpstr>Sequence Labeling with RNN</vt:lpstr>
      <vt:lpstr>Sequence Labeling with RNN</vt:lpstr>
      <vt:lpstr>PowerPoint 演示文稿</vt:lpstr>
      <vt:lpstr>PowerPoint 演示文稿</vt:lpstr>
      <vt:lpstr>Stacked RNNs</vt:lpstr>
      <vt:lpstr>PowerPoint 演示文稿</vt:lpstr>
      <vt:lpstr>A bidirectional RNN for sequence classification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Wenyan Song</cp:lastModifiedBy>
  <cp:revision>459</cp:revision>
  <cp:lastPrinted>2019-01-23T23:08:09Z</cp:lastPrinted>
  <dcterms:created xsi:type="dcterms:W3CDTF">2010-04-19T15:31:24Z</dcterms:created>
  <dcterms:modified xsi:type="dcterms:W3CDTF">2024-12-15T08:47:35Z</dcterms:modified>
</cp:coreProperties>
</file>